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Roboto Black"/>
      <p:bold r:id="rId16"/>
      <p:boldItalic r:id="rId17"/>
    </p:embeddedFont>
    <p:embeddedFont>
      <p:font typeface="Robo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Roboto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Black-boldItalic.fntdata"/><Relationship Id="rId16" Type="http://schemas.openxmlformats.org/officeDocument/2006/relationships/font" Target="fonts/RobotoBlack-bold.fntdata"/><Relationship Id="rId5" Type="http://schemas.openxmlformats.org/officeDocument/2006/relationships/slide" Target="slides/slide1.xml"/><Relationship Id="rId19" Type="http://schemas.openxmlformats.org/officeDocument/2006/relationships/font" Target="fonts/Roboto-bold.fntdata"/><Relationship Id="rId6" Type="http://schemas.openxmlformats.org/officeDocument/2006/relationships/slide" Target="slides/slide2.xml"/><Relationship Id="rId18" Type="http://schemas.openxmlformats.org/officeDocument/2006/relationships/font" Target="fonts/Robo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14.jpg"/><Relationship Id="rId5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3.jp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/>
        </p:nvSpPr>
        <p:spPr>
          <a:xfrm>
            <a:off x="1545450" y="1009950"/>
            <a:ext cx="6053100" cy="10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6000">
                <a:latin typeface="Roboto Black"/>
                <a:ea typeface="Roboto Black"/>
                <a:cs typeface="Roboto Black"/>
                <a:sym typeface="Roboto Black"/>
              </a:rPr>
              <a:t>Computer Vision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C78D8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762" y="3200762"/>
            <a:ext cx="2396975" cy="185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9762" y="55799"/>
            <a:ext cx="4119001" cy="30231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/>
          <p:nvPr/>
        </p:nvSpPr>
        <p:spPr>
          <a:xfrm>
            <a:off x="1019200" y="487025"/>
            <a:ext cx="27528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1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Pre-Existing Inception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GB" sz="1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Neural network</a:t>
            </a:r>
          </a:p>
        </p:txBody>
      </p:sp>
      <p:sp>
        <p:nvSpPr>
          <p:cNvPr id="141" name="Shape 141"/>
          <p:cNvSpPr txBox="1"/>
          <p:nvPr/>
        </p:nvSpPr>
        <p:spPr>
          <a:xfrm>
            <a:off x="1244200" y="1968100"/>
            <a:ext cx="23028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1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Retrain using my images</a:t>
            </a:r>
          </a:p>
        </p:txBody>
      </p:sp>
      <p:sp>
        <p:nvSpPr>
          <p:cNvPr id="142" name="Shape 142"/>
          <p:cNvSpPr txBox="1"/>
          <p:nvPr/>
        </p:nvSpPr>
        <p:spPr>
          <a:xfrm>
            <a:off x="1197100" y="3520275"/>
            <a:ext cx="2397000" cy="10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1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Classifying the final image</a:t>
            </a:r>
          </a:p>
        </p:txBody>
      </p:sp>
      <p:cxnSp>
        <p:nvCxnSpPr>
          <p:cNvPr id="143" name="Shape 143"/>
          <p:cNvCxnSpPr>
            <a:stCxn id="140" idx="2"/>
            <a:endCxn id="141" idx="0"/>
          </p:cNvCxnSpPr>
          <p:nvPr/>
        </p:nvCxnSpPr>
        <p:spPr>
          <a:xfrm>
            <a:off x="2395600" y="1298525"/>
            <a:ext cx="0" cy="669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4" name="Shape 144"/>
          <p:cNvCxnSpPr>
            <a:stCxn id="141" idx="2"/>
            <a:endCxn id="142" idx="0"/>
          </p:cNvCxnSpPr>
          <p:nvPr/>
        </p:nvCxnSpPr>
        <p:spPr>
          <a:xfrm>
            <a:off x="2395600" y="2850700"/>
            <a:ext cx="0" cy="669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500" y="883175"/>
            <a:ext cx="5514975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0" y="3956550"/>
            <a:ext cx="9144000" cy="1187100"/>
          </a:xfrm>
          <a:prstGeom prst="rect">
            <a:avLst/>
          </a:prstGeom>
          <a:solidFill>
            <a:srgbClr val="7A939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1" name="Shape 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50" y="3755524"/>
            <a:ext cx="4287324" cy="158917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/>
        </p:nvSpPr>
        <p:spPr>
          <a:xfrm>
            <a:off x="5021750" y="4276200"/>
            <a:ext cx="3429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2400">
                <a:latin typeface="Roboto Black"/>
                <a:ea typeface="Roboto Black"/>
                <a:cs typeface="Roboto Black"/>
                <a:sym typeface="Roboto Black"/>
              </a:rPr>
              <a:t>github.com/VSuhas22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/>
        </p:nvSpPr>
        <p:spPr>
          <a:xfrm>
            <a:off x="879200" y="1542050"/>
            <a:ext cx="6979800" cy="18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-GB" sz="1800">
                <a:latin typeface="Roboto"/>
                <a:ea typeface="Roboto"/>
                <a:cs typeface="Roboto"/>
                <a:sym typeface="Roboto"/>
              </a:rPr>
              <a:t>-it seeks to automate tasks that the human visual system can do.</a:t>
            </a: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lvl="0" algn="ctr">
              <a:spcBef>
                <a:spcPts val="0"/>
              </a:spcBef>
              <a:buNone/>
            </a:pPr>
            <a:r>
              <a:rPr b="1" lang="en-GB" sz="1800">
                <a:latin typeface="Roboto"/>
                <a:ea typeface="Roboto"/>
                <a:cs typeface="Roboto"/>
                <a:sym typeface="Roboto"/>
              </a:rPr>
              <a:t>-how computers can be made for gaining high-level understanding from digital images or videos</a:t>
            </a:r>
          </a:p>
        </p:txBody>
      </p:sp>
      <p:sp>
        <p:nvSpPr>
          <p:cNvPr id="60" name="Shape 60"/>
          <p:cNvSpPr txBox="1"/>
          <p:nvPr/>
        </p:nvSpPr>
        <p:spPr>
          <a:xfrm>
            <a:off x="1452450" y="4088425"/>
            <a:ext cx="6239100" cy="9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600">
                <a:latin typeface="Roboto Black"/>
                <a:ea typeface="Roboto Black"/>
                <a:cs typeface="Roboto Black"/>
                <a:sym typeface="Roboto Black"/>
              </a:rPr>
              <a:t>Image data can be of the form:</a:t>
            </a:r>
          </a:p>
          <a:p>
            <a:pPr lvl="0" algn="ctr">
              <a:spcBef>
                <a:spcPts val="0"/>
              </a:spcBef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video sequences, views from multiple cameras, or multi-dimensional data from a medical scanner</a:t>
            </a:r>
          </a:p>
        </p:txBody>
      </p:sp>
      <p:sp>
        <p:nvSpPr>
          <p:cNvPr id="61" name="Shape 61"/>
          <p:cNvSpPr/>
          <p:nvPr/>
        </p:nvSpPr>
        <p:spPr>
          <a:xfrm>
            <a:off x="0" y="0"/>
            <a:ext cx="9144000" cy="953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" name="Shape 62"/>
          <p:cNvSpPr txBox="1"/>
          <p:nvPr/>
        </p:nvSpPr>
        <p:spPr>
          <a:xfrm>
            <a:off x="284050" y="202900"/>
            <a:ext cx="33987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Computer Vision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C78D8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100" y="2535525"/>
            <a:ext cx="2030436" cy="20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75" y="2535525"/>
            <a:ext cx="3162185" cy="20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3675" y="2535525"/>
            <a:ext cx="3582067" cy="209059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Shape 70"/>
          <p:cNvSpPr txBox="1"/>
          <p:nvPr/>
        </p:nvSpPr>
        <p:spPr>
          <a:xfrm>
            <a:off x="134175" y="131875"/>
            <a:ext cx="29994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Applications:</a:t>
            </a:r>
          </a:p>
        </p:txBody>
      </p:sp>
      <p:sp>
        <p:nvSpPr>
          <p:cNvPr id="71" name="Shape 71"/>
          <p:cNvSpPr txBox="1"/>
          <p:nvPr/>
        </p:nvSpPr>
        <p:spPr>
          <a:xfrm>
            <a:off x="1710900" y="2104950"/>
            <a:ext cx="1795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-GB">
                <a:solidFill>
                  <a:srgbClr val="FFFFFF"/>
                </a:solidFill>
                <a:highlight>
                  <a:srgbClr val="FF9900"/>
                </a:highlight>
                <a:latin typeface="Roboto"/>
                <a:ea typeface="Roboto"/>
                <a:cs typeface="Roboto"/>
                <a:sym typeface="Roboto"/>
              </a:rPr>
              <a:t>Scanning </a:t>
            </a:r>
            <a:r>
              <a:rPr b="1" lang="en-GB">
                <a:solidFill>
                  <a:srgbClr val="FFFFFF"/>
                </a:solidFill>
                <a:highlight>
                  <a:srgbClr val="FF9900"/>
                </a:highlight>
                <a:latin typeface="Roboto"/>
                <a:ea typeface="Roboto"/>
                <a:cs typeface="Roboto"/>
                <a:sym typeface="Roboto"/>
              </a:rPr>
              <a:t>terrorists</a:t>
            </a:r>
            <a:r>
              <a:rPr b="1" lang="en-GB">
                <a:solidFill>
                  <a:srgbClr val="FFFFFF"/>
                </a:solidFill>
                <a:highlight>
                  <a:srgbClr val="FF9900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GB">
                <a:solidFill>
                  <a:srgbClr val="FFFFFF"/>
                </a:solidFill>
                <a:highlight>
                  <a:srgbClr val="FF9900"/>
                </a:highlight>
                <a:latin typeface="Roboto"/>
                <a:ea typeface="Roboto"/>
                <a:cs typeface="Roboto"/>
                <a:sym typeface="Roboto"/>
              </a:rPr>
              <a:t>bases</a:t>
            </a:r>
          </a:p>
        </p:txBody>
      </p:sp>
      <p:sp>
        <p:nvSpPr>
          <p:cNvPr id="72" name="Shape 72"/>
          <p:cNvSpPr txBox="1"/>
          <p:nvPr/>
        </p:nvSpPr>
        <p:spPr>
          <a:xfrm>
            <a:off x="4392800" y="2130300"/>
            <a:ext cx="12477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-GB">
                <a:solidFill>
                  <a:srgbClr val="FFFFFF"/>
                </a:solidFill>
                <a:highlight>
                  <a:srgbClr val="FF9900"/>
                </a:highlight>
                <a:latin typeface="Roboto"/>
                <a:ea typeface="Roboto"/>
                <a:cs typeface="Roboto"/>
                <a:sym typeface="Roboto"/>
              </a:rPr>
              <a:t>Analysing</a:t>
            </a:r>
            <a:r>
              <a:rPr b="1" lang="en-GB">
                <a:solidFill>
                  <a:srgbClr val="FFFFFF"/>
                </a:solidFill>
                <a:highlight>
                  <a:srgbClr val="FF9900"/>
                </a:highlight>
                <a:latin typeface="Roboto"/>
                <a:ea typeface="Roboto"/>
                <a:cs typeface="Roboto"/>
                <a:sym typeface="Roboto"/>
              </a:rPr>
              <a:t> tumors</a:t>
            </a:r>
          </a:p>
        </p:txBody>
      </p:sp>
      <p:sp>
        <p:nvSpPr>
          <p:cNvPr id="73" name="Shape 73"/>
          <p:cNvSpPr txBox="1"/>
          <p:nvPr/>
        </p:nvSpPr>
        <p:spPr>
          <a:xfrm>
            <a:off x="7547875" y="2104950"/>
            <a:ext cx="16434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-GB">
                <a:solidFill>
                  <a:srgbClr val="FFFFFF"/>
                </a:solidFill>
                <a:highlight>
                  <a:srgbClr val="FF9900"/>
                </a:highlight>
                <a:latin typeface="Roboto"/>
                <a:ea typeface="Roboto"/>
                <a:cs typeface="Roboto"/>
                <a:sym typeface="Roboto"/>
              </a:rPr>
              <a:t>Mars Exploration Rovers</a:t>
            </a:r>
          </a:p>
        </p:txBody>
      </p:sp>
      <p:sp>
        <p:nvSpPr>
          <p:cNvPr id="74" name="Shape 74"/>
          <p:cNvSpPr txBox="1"/>
          <p:nvPr/>
        </p:nvSpPr>
        <p:spPr>
          <a:xfrm>
            <a:off x="446375" y="1105737"/>
            <a:ext cx="86436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1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Self driving cars, Face recognition, Gesture recognition, Optical Character recognition, e.t.c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C78D8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7187" y="2435500"/>
            <a:ext cx="3428500" cy="26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2875" y="62674"/>
            <a:ext cx="3997124" cy="22472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/>
        </p:nvSpPr>
        <p:spPr>
          <a:xfrm>
            <a:off x="4027625" y="4707300"/>
            <a:ext cx="17247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600">
                <a:highlight>
                  <a:srgbClr val="FFFFFF"/>
                </a:highlight>
                <a:latin typeface="Roboto Black"/>
                <a:ea typeface="Roboto Black"/>
                <a:cs typeface="Roboto Black"/>
                <a:sym typeface="Roboto Black"/>
              </a:rPr>
              <a:t>Various Pictures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3845075" y="1968125"/>
            <a:ext cx="20898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600">
                <a:highlight>
                  <a:srgbClr val="FFFFFF"/>
                </a:highlight>
                <a:latin typeface="Roboto Black"/>
                <a:ea typeface="Roboto Black"/>
                <a:cs typeface="Roboto Black"/>
                <a:sym typeface="Roboto Black"/>
              </a:rPr>
              <a:t>Machinery built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x="111475" y="142025"/>
            <a:ext cx="44232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Small Scale Application:</a:t>
            </a:r>
          </a:p>
        </p:txBody>
      </p:sp>
      <p:sp>
        <p:nvSpPr>
          <p:cNvPr id="84" name="Shape 84"/>
          <p:cNvSpPr txBox="1"/>
          <p:nvPr/>
        </p:nvSpPr>
        <p:spPr>
          <a:xfrm>
            <a:off x="273925" y="1359450"/>
            <a:ext cx="3225900" cy="24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2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-Makoto Koike </a:t>
            </a: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en-GB" sz="2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-Small Farmer in Japan</a:t>
            </a: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-GB" sz="2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-To differentiate various sizes of cucumber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Shape 89"/>
          <p:cNvPicPr preferRelativeResize="0"/>
          <p:nvPr/>
        </p:nvPicPr>
        <p:blipFill rotWithShape="1">
          <a:blip r:embed="rId3">
            <a:alphaModFix/>
          </a:blip>
          <a:srcRect b="9458" l="25537" r="25698" t="9352"/>
          <a:stretch/>
        </p:blipFill>
        <p:spPr>
          <a:xfrm>
            <a:off x="4901725" y="1075362"/>
            <a:ext cx="3195649" cy="299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4">
            <a:alphaModFix/>
          </a:blip>
          <a:srcRect b="31659" l="22062" r="5504" t="30856"/>
          <a:stretch/>
        </p:blipFill>
        <p:spPr>
          <a:xfrm>
            <a:off x="1055075" y="2155800"/>
            <a:ext cx="3449300" cy="83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4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200" y="2152650"/>
            <a:ext cx="28956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9200" y="96125"/>
            <a:ext cx="2754475" cy="88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700" y="3520424"/>
            <a:ext cx="1531650" cy="1531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Shape 98"/>
          <p:cNvCxnSpPr/>
          <p:nvPr/>
        </p:nvCxnSpPr>
        <p:spPr>
          <a:xfrm flipH="1">
            <a:off x="5549200" y="1121400"/>
            <a:ext cx="1014600" cy="8874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9" name="Shape 99"/>
          <p:cNvCxnSpPr/>
          <p:nvPr/>
        </p:nvCxnSpPr>
        <p:spPr>
          <a:xfrm flipH="1">
            <a:off x="2120650" y="3104350"/>
            <a:ext cx="983700" cy="7203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0" name="Shape 100"/>
          <p:cNvSpPr txBox="1"/>
          <p:nvPr/>
        </p:nvSpPr>
        <p:spPr>
          <a:xfrm>
            <a:off x="7758288" y="847625"/>
            <a:ext cx="13857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>
                <a:highlight>
                  <a:srgbClr val="FFFF00"/>
                </a:highlight>
                <a:latin typeface="Roboto Black"/>
                <a:ea typeface="Roboto Black"/>
                <a:cs typeface="Roboto Black"/>
                <a:sym typeface="Roboto Black"/>
              </a:rPr>
              <a:t>Collections of all the Text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5252475" y="2757525"/>
            <a:ext cx="21492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1600">
                <a:highlight>
                  <a:srgbClr val="FFFF00"/>
                </a:highlight>
                <a:latin typeface="Roboto Black"/>
                <a:ea typeface="Roboto Black"/>
                <a:cs typeface="Roboto Black"/>
                <a:sym typeface="Roboto Black"/>
              </a:rPr>
              <a:t>Collection of millions of images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x="811625" y="4514525"/>
            <a:ext cx="30639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1600">
                <a:highlight>
                  <a:srgbClr val="FFFF00"/>
                </a:highlight>
                <a:latin typeface="Roboto Black"/>
                <a:ea typeface="Roboto Black"/>
                <a:cs typeface="Roboto Black"/>
                <a:sym typeface="Roboto Black"/>
              </a:rPr>
              <a:t>Image classifier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GB" sz="1600">
                <a:highlight>
                  <a:srgbClr val="FFFF00"/>
                </a:highlight>
                <a:latin typeface="Roboto Black"/>
                <a:ea typeface="Roboto Black"/>
                <a:cs typeface="Roboto Black"/>
                <a:sym typeface="Roboto Black"/>
              </a:rPr>
              <a:t>Trained on all those images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C78D8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/>
        </p:nvSpPr>
        <p:spPr>
          <a:xfrm>
            <a:off x="224400" y="1588650"/>
            <a:ext cx="12873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2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Alex Net    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1919775" y="1418550"/>
            <a:ext cx="1771800" cy="7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2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Inception (GoogLeNet)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4169575" y="1544550"/>
            <a:ext cx="21144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2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BN-Inception-v2</a:t>
            </a:r>
          </a:p>
        </p:txBody>
      </p:sp>
      <p:sp>
        <p:nvSpPr>
          <p:cNvPr id="110" name="Shape 110"/>
          <p:cNvSpPr txBox="1"/>
          <p:nvPr/>
        </p:nvSpPr>
        <p:spPr>
          <a:xfrm>
            <a:off x="6934175" y="1503600"/>
            <a:ext cx="17988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2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Inception-v3</a:t>
            </a:r>
          </a:p>
        </p:txBody>
      </p:sp>
      <p:sp>
        <p:nvSpPr>
          <p:cNvPr id="111" name="Shape 111"/>
          <p:cNvSpPr txBox="1"/>
          <p:nvPr/>
        </p:nvSpPr>
        <p:spPr>
          <a:xfrm>
            <a:off x="464550" y="2215050"/>
            <a:ext cx="8070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1600">
                <a:solidFill>
                  <a:srgbClr val="FFFFFF"/>
                </a:solidFill>
                <a:highlight>
                  <a:srgbClr val="FF9900"/>
                </a:highlight>
                <a:latin typeface="Roboto Black"/>
                <a:ea typeface="Roboto Black"/>
                <a:cs typeface="Roboto Black"/>
                <a:sym typeface="Roboto Black"/>
              </a:rPr>
              <a:t>15.3%</a:t>
            </a:r>
          </a:p>
        </p:txBody>
      </p:sp>
      <p:sp>
        <p:nvSpPr>
          <p:cNvPr id="112" name="Shape 112"/>
          <p:cNvSpPr txBox="1"/>
          <p:nvPr/>
        </p:nvSpPr>
        <p:spPr>
          <a:xfrm>
            <a:off x="2393600" y="2245200"/>
            <a:ext cx="9036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1600">
                <a:solidFill>
                  <a:srgbClr val="FFFFFF"/>
                </a:solidFill>
                <a:highlight>
                  <a:srgbClr val="FF9900"/>
                </a:highlight>
                <a:latin typeface="Roboto Black"/>
                <a:ea typeface="Roboto Black"/>
                <a:cs typeface="Roboto Black"/>
                <a:sym typeface="Roboto Black"/>
              </a:rPr>
              <a:t>6.67%</a:t>
            </a:r>
          </a:p>
        </p:txBody>
      </p:sp>
      <p:sp>
        <p:nvSpPr>
          <p:cNvPr id="113" name="Shape 113"/>
          <p:cNvSpPr txBox="1"/>
          <p:nvPr/>
        </p:nvSpPr>
        <p:spPr>
          <a:xfrm>
            <a:off x="4720825" y="2239200"/>
            <a:ext cx="10119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1600">
                <a:solidFill>
                  <a:srgbClr val="FFFFFF"/>
                </a:solidFill>
                <a:highlight>
                  <a:srgbClr val="FF9900"/>
                </a:highlight>
                <a:latin typeface="Roboto Black"/>
                <a:ea typeface="Roboto Black"/>
                <a:cs typeface="Roboto Black"/>
                <a:sym typeface="Roboto Black"/>
              </a:rPr>
              <a:t> 4.9%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7472225" y="2215050"/>
            <a:ext cx="9036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-GB" sz="1600">
                <a:solidFill>
                  <a:srgbClr val="FFFFFF"/>
                </a:solidFill>
                <a:highlight>
                  <a:srgbClr val="FF9900"/>
                </a:highlight>
                <a:latin typeface="Roboto"/>
                <a:ea typeface="Roboto"/>
                <a:cs typeface="Roboto"/>
                <a:sym typeface="Roboto"/>
              </a:rPr>
              <a:t>3.46%</a:t>
            </a:r>
          </a:p>
        </p:txBody>
      </p:sp>
      <p:sp>
        <p:nvSpPr>
          <p:cNvPr id="115" name="Shape 115"/>
          <p:cNvSpPr txBox="1"/>
          <p:nvPr/>
        </p:nvSpPr>
        <p:spPr>
          <a:xfrm>
            <a:off x="2722950" y="233325"/>
            <a:ext cx="36981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Top-5 error rate</a:t>
            </a:r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825" y="2901474"/>
            <a:ext cx="4724346" cy="194782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/>
          <p:nvPr/>
        </p:nvSpPr>
        <p:spPr>
          <a:xfrm>
            <a:off x="1511700" y="1780500"/>
            <a:ext cx="408000" cy="24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3659875" y="1780500"/>
            <a:ext cx="509700" cy="24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6455925" y="1780500"/>
            <a:ext cx="408000" cy="24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C78D8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3250" y="2381524"/>
            <a:ext cx="4737498" cy="25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2224" y="161149"/>
            <a:ext cx="5799549" cy="183747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/>
        </p:nvSpPr>
        <p:spPr>
          <a:xfrm>
            <a:off x="40600" y="1783012"/>
            <a:ext cx="24450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2400">
                <a:solidFill>
                  <a:srgbClr val="FFFFFF"/>
                </a:solidFill>
                <a:highlight>
                  <a:srgbClr val="FF00FF"/>
                </a:highlight>
                <a:latin typeface="Roboto Black"/>
                <a:ea typeface="Roboto Black"/>
                <a:cs typeface="Roboto Black"/>
                <a:sym typeface="Roboto Black"/>
              </a:rPr>
              <a:t>Edge-Detection</a:t>
            </a:r>
          </a:p>
        </p:txBody>
      </p:sp>
      <p:sp>
        <p:nvSpPr>
          <p:cNvPr id="127" name="Shape 127"/>
          <p:cNvSpPr txBox="1"/>
          <p:nvPr/>
        </p:nvSpPr>
        <p:spPr>
          <a:xfrm>
            <a:off x="334875" y="4545000"/>
            <a:ext cx="25260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2400">
                <a:solidFill>
                  <a:srgbClr val="FFFFFF"/>
                </a:solidFill>
                <a:highlight>
                  <a:srgbClr val="FF00FF"/>
                </a:highlight>
                <a:latin typeface="Roboto Black"/>
                <a:ea typeface="Roboto Black"/>
                <a:cs typeface="Roboto Black"/>
                <a:sym typeface="Roboto Black"/>
              </a:rPr>
              <a:t>Color Histogram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22675"/>
            <a:ext cx="8839200" cy="3298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/>
          <p:nvPr/>
        </p:nvSpPr>
        <p:spPr>
          <a:xfrm>
            <a:off x="334775" y="213050"/>
            <a:ext cx="26175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3000">
                <a:latin typeface="Roboto Black"/>
                <a:ea typeface="Roboto Black"/>
                <a:cs typeface="Roboto Black"/>
                <a:sym typeface="Roboto Black"/>
              </a:rPr>
              <a:t>Inception: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